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7" r:id="rId2"/>
    <p:sldId id="317" r:id="rId3"/>
    <p:sldId id="318" r:id="rId4"/>
    <p:sldId id="319" r:id="rId5"/>
    <p:sldId id="321" r:id="rId6"/>
    <p:sldId id="257" r:id="rId7"/>
    <p:sldId id="258" r:id="rId8"/>
    <p:sldId id="290" r:id="rId9"/>
    <p:sldId id="308" r:id="rId10"/>
    <p:sldId id="312" r:id="rId11"/>
    <p:sldId id="303" r:id="rId12"/>
    <p:sldId id="315" r:id="rId13"/>
    <p:sldId id="296" r:id="rId14"/>
    <p:sldId id="313" r:id="rId15"/>
    <p:sldId id="311" r:id="rId16"/>
    <p:sldId id="316" r:id="rId17"/>
    <p:sldId id="320" r:id="rId18"/>
    <p:sldId id="307" r:id="rId19"/>
    <p:sldId id="291" r:id="rId20"/>
    <p:sldId id="293" r:id="rId21"/>
    <p:sldId id="301" r:id="rId22"/>
    <p:sldId id="285" r:id="rId23"/>
    <p:sldId id="305" r:id="rId24"/>
    <p:sldId id="306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4" autoAdjust="0"/>
    <p:restoredTop sz="9466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9869AA-16D5-49D9-B78F-1719689DB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Freeform 68" descr="b"/>
          <p:cNvSpPr>
            <a:spLocks/>
          </p:cNvSpPr>
          <p:nvPr/>
        </p:nvSpPr>
        <p:spPr bwMode="gray">
          <a:xfrm>
            <a:off x="0" y="0"/>
            <a:ext cx="4522788" cy="601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456"/>
              </a:cxn>
              <a:cxn ang="0">
                <a:pos x="550" y="3711"/>
              </a:cxn>
              <a:cxn ang="0">
                <a:pos x="1453" y="3731"/>
              </a:cxn>
              <a:cxn ang="0">
                <a:pos x="2147" y="3417"/>
              </a:cxn>
              <a:cxn ang="0">
                <a:pos x="2677" y="2690"/>
              </a:cxn>
              <a:cxn ang="0">
                <a:pos x="2841" y="1715"/>
              </a:cxn>
              <a:cxn ang="0">
                <a:pos x="2631" y="910"/>
              </a:cxn>
              <a:cxn ang="0">
                <a:pos x="2186" y="367"/>
              </a:cxn>
              <a:cxn ang="0">
                <a:pos x="1519" y="0"/>
              </a:cxn>
              <a:cxn ang="0">
                <a:pos x="0" y="0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0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2" name="Freeform 60"/>
          <p:cNvSpPr>
            <a:spLocks/>
          </p:cNvSpPr>
          <p:nvPr/>
        </p:nvSpPr>
        <p:spPr bwMode="grayWhite">
          <a:xfrm>
            <a:off x="2251075" y="-11113"/>
            <a:ext cx="6924675" cy="6881813"/>
          </a:xfrm>
          <a:custGeom>
            <a:avLst/>
            <a:gdLst/>
            <a:ahLst/>
            <a:cxnLst>
              <a:cxn ang="0">
                <a:pos x="189" y="5"/>
              </a:cxn>
              <a:cxn ang="0">
                <a:pos x="561" y="186"/>
              </a:cxn>
              <a:cxn ang="0">
                <a:pos x="943" y="494"/>
              </a:cxn>
              <a:cxn ang="0">
                <a:pos x="1221" y="960"/>
              </a:cxn>
              <a:cxn ang="0">
                <a:pos x="1413" y="1623"/>
              </a:cxn>
              <a:cxn ang="0">
                <a:pos x="1290" y="2653"/>
              </a:cxn>
              <a:cxn ang="0">
                <a:pos x="0" y="4335"/>
              </a:cxn>
              <a:cxn ang="0">
                <a:pos x="4349" y="4335"/>
              </a:cxn>
              <a:cxn ang="0">
                <a:pos x="4362" y="0"/>
              </a:cxn>
              <a:cxn ang="0">
                <a:pos x="189" y="5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E559F2F2-7AE2-40E9-B0BF-2AF893107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91400" y="57912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08DCA-E045-4C4A-9412-C2FF30BF0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25A1-A2C2-4B69-881F-7E20C8CEF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CDE1245D-B45A-475C-B90F-A800A8352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AE67-E621-46C0-8F16-AB4B9419D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1CEB-7893-4DDD-8067-A6F52C9DB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9FA3A-72A2-4FEB-BEF1-CDFA46E3C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F1AB-3627-4F50-A7D4-1F74C9D32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43E8-CA61-49A9-B01E-42998C99D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8FBD7-A13B-40F4-BC0E-D5D6555D0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29F3-E3B8-4BEB-9BA6-2AF5A87A7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E1CC1-175D-44BA-92DA-0854742E4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p:oleObj spid="_x0000_s1131" name="Image" r:id="rId15" imgW="8825397" imgH="990476" progId="">
              <p:embed/>
            </p:oleObj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7744E3DE-E78E-4263-81BB-DACA8D9881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PPM\Transporter%20Case%20Integritas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eahira.com/manfaat-komputer-bagi-masyarakat.htm" TargetMode="External"/><Relationship Id="rId2" Type="http://schemas.openxmlformats.org/officeDocument/2006/relationships/hyperlink" Target="http://www.anneahira.com/artikel-kesehatan/penelitian-kesehatan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57600" y="1981200"/>
            <a:ext cx="5334000" cy="1219200"/>
          </a:xfrm>
        </p:spPr>
        <p:txBody>
          <a:bodyPr/>
          <a:lstStyle/>
          <a:p>
            <a:pPr algn="r"/>
            <a:r>
              <a:rPr lang="en-US" sz="4400" b="1" dirty="0" smtClean="0">
                <a:latin typeface="Cooper Black" pitchFamily="18" charset="0"/>
              </a:rPr>
              <a:t>MATEMATIKA, </a:t>
            </a:r>
            <a:r>
              <a:rPr lang="en-US" sz="4400" b="1" dirty="0" err="1" smtClean="0">
                <a:latin typeface="Cooper Black" pitchFamily="18" charset="0"/>
              </a:rPr>
              <a:t>Hakikat</a:t>
            </a:r>
            <a:r>
              <a:rPr lang="en-US" sz="4400" b="1" dirty="0" smtClean="0">
                <a:latin typeface="Cooper Black" pitchFamily="18" charset="0"/>
              </a:rPr>
              <a:t>  </a:t>
            </a:r>
            <a:r>
              <a:rPr lang="en-US" sz="4400" b="1" dirty="0" err="1" smtClean="0">
                <a:latin typeface="Cooper Black" pitchFamily="18" charset="0"/>
              </a:rPr>
              <a:t>dan</a:t>
            </a:r>
            <a:r>
              <a:rPr lang="en-US" sz="4400" b="1" dirty="0" smtClean="0">
                <a:latin typeface="Cooper Black" pitchFamily="18" charset="0"/>
              </a:rPr>
              <a:t> </a:t>
            </a:r>
            <a:r>
              <a:rPr lang="en-US" sz="4400" b="1" dirty="0" err="1" smtClean="0">
                <a:latin typeface="Cooper Black" pitchFamily="18" charset="0"/>
              </a:rPr>
              <a:t>Manfaatnya</a:t>
            </a:r>
            <a:endParaRPr lang="en-US" sz="4400" b="1" dirty="0">
              <a:latin typeface="Cooper Black" pitchFamily="18" charset="0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810000"/>
            <a:ext cx="4191000" cy="381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Mistral" pitchFamily="66" charset="0"/>
              </a:rPr>
              <a:t>Setiyani</a:t>
            </a:r>
            <a:r>
              <a:rPr lang="en-US" sz="4000" dirty="0" smtClean="0">
                <a:solidFill>
                  <a:srgbClr val="FF0000"/>
                </a:solidFill>
                <a:latin typeface="Mistral" pitchFamily="66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Mistral" pitchFamily="66" charset="0"/>
              </a:rPr>
              <a:t>S.Pd</a:t>
            </a:r>
            <a:r>
              <a:rPr lang="en-US" sz="4000" dirty="0" smtClean="0">
                <a:solidFill>
                  <a:srgbClr val="FF0000"/>
                </a:solidFill>
                <a:latin typeface="Mistral" pitchFamily="66" charset="0"/>
              </a:rPr>
              <a:t>. </a:t>
            </a:r>
            <a:endParaRPr lang="en-US" sz="40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75783" name="Picture 7" descr="C:\Documents and Settings\Acer\My Documents\unswag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410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5000" y="304800"/>
            <a:ext cx="2895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5715000"/>
            <a:ext cx="6231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Fakultas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Keguruan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Ilmu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Pendidikan</a:t>
            </a:r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Program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Studi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Matematika</a:t>
            </a:r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r"/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Universitas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Swadaya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Gunung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Djati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( UNSWAGATI )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228600"/>
            <a:ext cx="573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Dasar-Dasar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Pembelajaran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Matematika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(DPPM)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kertas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kaidah-kaidah</a:t>
            </a:r>
            <a:r>
              <a:rPr lang="en-US" sz="2400" dirty="0" smtClean="0"/>
              <a:t>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lambang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.(D. Hilbert)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Contoh</a:t>
            </a:r>
            <a:r>
              <a:rPr lang="en-US" sz="1600" dirty="0" smtClean="0"/>
              <a:t>:</a:t>
            </a:r>
          </a:p>
          <a:p>
            <a:pPr lvl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didefenisikan</a:t>
            </a:r>
            <a:r>
              <a:rPr lang="en-US" sz="2000" dirty="0" smtClean="0"/>
              <a:t> : </a:t>
            </a:r>
            <a:r>
              <a:rPr lang="en-US" sz="2000" dirty="0" err="1" smtClean="0"/>
              <a:t>titik</a:t>
            </a:r>
            <a:r>
              <a:rPr lang="en-US" sz="2000" dirty="0" smtClean="0"/>
              <a:t>, </a:t>
            </a:r>
            <a:r>
              <a:rPr lang="en-US" sz="2000" dirty="0" err="1" smtClean="0"/>
              <a:t>lengkung</a:t>
            </a:r>
            <a:r>
              <a:rPr lang="en-US" sz="2000" dirty="0" smtClean="0"/>
              <a:t>, </a:t>
            </a:r>
            <a:r>
              <a:rPr lang="en-US" sz="2000" dirty="0" err="1" smtClean="0"/>
              <a:t>bidang</a:t>
            </a:r>
            <a:r>
              <a:rPr lang="en-US" sz="2000" dirty="0" smtClean="0"/>
              <a:t>.</a:t>
            </a:r>
          </a:p>
          <a:p>
            <a:pPr lvl="0">
              <a:buNone/>
            </a:pPr>
            <a:r>
              <a:rPr lang="en-US" sz="2000" dirty="0" smtClean="0"/>
              <a:t>	yang </a:t>
            </a:r>
            <a:r>
              <a:rPr lang="en-US" sz="2000" dirty="0" err="1" smtClean="0"/>
              <a:t>didefinisikan</a:t>
            </a:r>
            <a:r>
              <a:rPr lang="en-US" sz="2000" dirty="0" smtClean="0"/>
              <a:t>  : </a:t>
            </a:r>
            <a:r>
              <a:rPr lang="en-US" sz="2000" dirty="0" err="1" smtClean="0"/>
              <a:t>sudut</a:t>
            </a:r>
            <a:r>
              <a:rPr lang="en-US" sz="2000" dirty="0" smtClean="0"/>
              <a:t>, </a:t>
            </a:r>
            <a:r>
              <a:rPr lang="en-US" sz="2000" dirty="0" err="1" smtClean="0"/>
              <a:t>lengkungan</a:t>
            </a:r>
            <a:r>
              <a:rPr lang="en-US" sz="2000" dirty="0" smtClean="0"/>
              <a:t>.</a:t>
            </a:r>
          </a:p>
          <a:p>
            <a:pPr>
              <a:tabLst>
                <a:tab pos="2462213" algn="l"/>
              </a:tabLst>
            </a:pPr>
            <a:r>
              <a:rPr lang="en-US" sz="2000" i="1" u="sng" dirty="0" err="1" smtClean="0"/>
              <a:t>Sudut</a:t>
            </a:r>
            <a:r>
              <a:rPr lang="en-US" sz="2000" dirty="0" smtClean="0"/>
              <a:t> 	:     -  </a:t>
            </a:r>
            <a:r>
              <a:rPr lang="en-US" sz="2000" dirty="0" err="1" smtClean="0"/>
              <a:t>gabungan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potong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		 -  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sinar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pangkalnya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			   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lurus</a:t>
            </a:r>
            <a:r>
              <a:rPr lang="en-US" sz="2000" dirty="0" smtClean="0"/>
              <a:t>.</a:t>
            </a:r>
          </a:p>
          <a:p>
            <a:r>
              <a:rPr lang="en-US" sz="2000" i="1" u="sng" dirty="0" err="1" smtClean="0"/>
              <a:t>Lengkungan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tertutup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sederhana</a:t>
            </a:r>
            <a:r>
              <a:rPr lang="en-US" sz="2000" dirty="0" smtClean="0"/>
              <a:t> : </a:t>
            </a:r>
            <a:r>
              <a:rPr lang="en-US" sz="2000" dirty="0" err="1" smtClean="0"/>
              <a:t>lengkungan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berangkat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berhentinya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memotong</a:t>
            </a:r>
            <a:r>
              <a:rPr lang="en-US" sz="2000" dirty="0" smtClean="0"/>
              <a:t>.</a:t>
            </a:r>
          </a:p>
          <a:p>
            <a:r>
              <a:rPr lang="en-US" sz="2000" i="1" u="sng" dirty="0" err="1" smtClean="0"/>
              <a:t>Segi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tiga</a:t>
            </a:r>
            <a:r>
              <a:rPr lang="en-US" sz="2000" dirty="0" smtClean="0"/>
              <a:t> : </a:t>
            </a:r>
            <a:r>
              <a:rPr lang="en-US" sz="2000" dirty="0" err="1" smtClean="0"/>
              <a:t>lengkungan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tertutup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gabungan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618595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sebagai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Ilmu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Deduktif</a:t>
            </a:r>
            <a:endParaRPr lang="en-US" sz="6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lvl="0" algn="ctr"/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Mathematics Is The Science Of Deductive</a:t>
            </a:r>
            <a:endParaRPr lang="en-US" sz="8800" u="sng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generalisasi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pengamatan</a:t>
            </a:r>
            <a:r>
              <a:rPr lang="en-US" sz="2400" dirty="0" smtClean="0"/>
              <a:t> (</a:t>
            </a:r>
            <a:r>
              <a:rPr lang="en-US" sz="2400" dirty="0" err="1" smtClean="0"/>
              <a:t>induktif</a:t>
            </a:r>
            <a:r>
              <a:rPr lang="en-US" sz="2400" dirty="0" smtClean="0"/>
              <a:t>),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pembuktian</a:t>
            </a:r>
            <a:r>
              <a:rPr lang="en-US" sz="2400" dirty="0" smtClean="0"/>
              <a:t> </a:t>
            </a:r>
            <a:r>
              <a:rPr lang="en-US" sz="2400" dirty="0" err="1" smtClean="0"/>
              <a:t>deduktif</a:t>
            </a:r>
            <a:r>
              <a:rPr lang="en-US" sz="2400" dirty="0" smtClean="0"/>
              <a:t>. </a:t>
            </a:r>
            <a:r>
              <a:rPr lang="en-US" sz="2400" dirty="0" err="1" smtClean="0"/>
              <a:t>Meskipun</a:t>
            </a:r>
            <a:r>
              <a:rPr lang="en-US" sz="2400" dirty="0" smtClean="0"/>
              <a:t> </a:t>
            </a:r>
            <a:r>
              <a:rPr lang="en-US" sz="2400" dirty="0" err="1" smtClean="0"/>
              <a:t>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,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tahap-tahap</a:t>
            </a:r>
            <a:r>
              <a:rPr lang="en-US" sz="2400" dirty="0" smtClean="0"/>
              <a:t> </a:t>
            </a:r>
            <a:r>
              <a:rPr lang="en-US" sz="2400" dirty="0" err="1" smtClean="0"/>
              <a:t>permulaan</a:t>
            </a:r>
            <a:r>
              <a:rPr lang="en-US" sz="2400" dirty="0" smtClean="0"/>
              <a:t> </a:t>
            </a:r>
            <a:r>
              <a:rPr lang="en-US" sz="2400" dirty="0" err="1" smtClean="0"/>
              <a:t>seringkali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contoh-contoh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,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generalisasi</a:t>
            </a:r>
            <a:r>
              <a:rPr lang="en-US" sz="2400" dirty="0" smtClean="0"/>
              <a:t>, </a:t>
            </a:r>
            <a:r>
              <a:rPr lang="en-US" sz="2400" dirty="0" err="1" smtClean="0"/>
              <a:t>teori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dalil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deduktif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618595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Adalah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Ratunya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Ilmu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Dan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Sekaligus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Menjadi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Pelayannya</a:t>
            </a:r>
            <a:endParaRPr lang="en-US" sz="4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lvl="0" algn="ctr"/>
            <a:r>
              <a:rPr lang="id-ID" sz="4000" u="sng" dirty="0" smtClean="0">
                <a:solidFill>
                  <a:srgbClr val="0070C0"/>
                </a:solidFill>
                <a:latin typeface="Baskerville Old Face" pitchFamily="18" charset="0"/>
              </a:rPr>
              <a:t>Mathematics is the Queen of Science</a:t>
            </a:r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 As Well As A Maid</a:t>
            </a:r>
            <a:endParaRPr lang="en-US" sz="8800" u="sng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lain,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operasionalnya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Sebagai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Ilmu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yang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Terstrukur</a:t>
            </a:r>
            <a:endParaRPr lang="en-US" sz="6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Ballpa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err="1" smtClean="0">
                <a:solidFill>
                  <a:srgbClr val="C00000"/>
                </a:solidFill>
              </a:rPr>
              <a:t>Matematika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mempelajari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tentang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pola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keteraturan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tentang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struktur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terorganisasikan</a:t>
            </a:r>
            <a:r>
              <a:rPr lang="en-US" sz="2400" dirty="0" smtClean="0">
                <a:solidFill>
                  <a:srgbClr val="C00000"/>
                </a:solidFill>
              </a:rPr>
              <a:t>. Hal </a:t>
            </a:r>
            <a:r>
              <a:rPr lang="en-US" sz="2400" dirty="0" err="1" smtClean="0">
                <a:solidFill>
                  <a:srgbClr val="C00000"/>
                </a:solidFill>
              </a:rPr>
              <a:t>itu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dimulai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unsur-unsur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tidak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didefinisikan</a:t>
            </a:r>
            <a:r>
              <a:rPr lang="en-US" sz="2400" dirty="0" smtClean="0">
                <a:solidFill>
                  <a:srgbClr val="C00000"/>
                </a:solidFill>
              </a:rPr>
              <a:t> (undefined terms, basic terms, primitive terms) </a:t>
            </a:r>
            <a:r>
              <a:rPr lang="en-US" sz="2400" dirty="0" err="1" smtClean="0">
                <a:solidFill>
                  <a:srgbClr val="C00000"/>
                </a:solidFill>
              </a:rPr>
              <a:t>kemudian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pada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unsur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didefinisikan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aksioma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</a:rPr>
              <a:t>postulat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akhirnya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pada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teorema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</a:rPr>
              <a:t>dalil</a:t>
            </a:r>
            <a:r>
              <a:rPr lang="en-US" sz="2400" dirty="0" smtClean="0">
                <a:solidFill>
                  <a:srgbClr val="C00000"/>
                </a:solidFill>
              </a:rPr>
              <a:t>. (</a:t>
            </a:r>
            <a:r>
              <a:rPr lang="en-US" sz="2400" dirty="0" err="1" smtClean="0">
                <a:solidFill>
                  <a:srgbClr val="C00000"/>
                </a:solidFill>
              </a:rPr>
              <a:t>Ruseffendi</a:t>
            </a:r>
            <a:r>
              <a:rPr lang="en-US" sz="2400" dirty="0" smtClean="0">
                <a:solidFill>
                  <a:srgbClr val="C00000"/>
                </a:solidFill>
              </a:rPr>
              <a:t>, 1980:50)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 smtClean="0"/>
              <a:t>Aksioma</a:t>
            </a:r>
            <a:r>
              <a:rPr lang="en-US" sz="1800" dirty="0" smtClean="0"/>
              <a:t>: </a:t>
            </a:r>
            <a:r>
              <a:rPr lang="en-US" sz="1800" dirty="0" err="1" smtClean="0"/>
              <a:t>pernyataan</a:t>
            </a:r>
            <a:r>
              <a:rPr lang="en-US" sz="1800" dirty="0" smtClean="0"/>
              <a:t>/</a:t>
            </a:r>
            <a:r>
              <a:rPr lang="en-US" sz="1800" dirty="0" err="1" smtClean="0"/>
              <a:t>asumsi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aljabar</a:t>
            </a:r>
            <a:r>
              <a:rPr lang="en-US" sz="1800" dirty="0" smtClean="0"/>
              <a:t> (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)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dibuktikan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 </a:t>
            </a:r>
            <a:r>
              <a:rPr lang="en-US" sz="1800" dirty="0" err="1" smtClean="0"/>
              <a:t>kebenarannya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kebenarannya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disangsikan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contoh</a:t>
            </a:r>
            <a:r>
              <a:rPr lang="en-US" sz="1800" dirty="0" smtClean="0"/>
              <a:t> : 1. </a:t>
            </a:r>
            <a:r>
              <a:rPr lang="en-US" sz="1800" dirty="0" smtClean="0"/>
              <a:t> </a:t>
            </a:r>
            <a:r>
              <a:rPr lang="en-US" sz="1800" dirty="0" err="1" smtClean="0"/>
              <a:t>Keseluruhan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bagiannya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err="1" smtClean="0"/>
              <a:t>Postulat</a:t>
            </a:r>
            <a:r>
              <a:rPr lang="en-US" sz="1800" dirty="0" smtClean="0"/>
              <a:t> : </a:t>
            </a:r>
            <a:r>
              <a:rPr lang="en-US" sz="1800" dirty="0" err="1" smtClean="0"/>
              <a:t>pernyataan</a:t>
            </a:r>
            <a:r>
              <a:rPr lang="en-US" sz="1800" dirty="0" smtClean="0"/>
              <a:t>/</a:t>
            </a:r>
            <a:r>
              <a:rPr lang="en-US" sz="1800" dirty="0" err="1" smtClean="0"/>
              <a:t>asumsi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geometri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dibuktikan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 </a:t>
            </a:r>
            <a:r>
              <a:rPr lang="en-US" sz="1800" dirty="0" err="1" smtClean="0"/>
              <a:t>kebenarannya</a:t>
            </a:r>
            <a:r>
              <a:rPr lang="en-US" sz="1800" dirty="0" smtClean="0"/>
              <a:t>,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kebenarannya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disangsikan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contoh</a:t>
            </a:r>
            <a:r>
              <a:rPr lang="en-US" sz="1800" dirty="0" smtClean="0"/>
              <a:t>: </a:t>
            </a:r>
          </a:p>
          <a:p>
            <a:pPr marL="1550988" lvl="0">
              <a:buFont typeface="+mj-lt"/>
              <a:buAutoNum type="arabicPeriod"/>
            </a:pP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titik</a:t>
            </a:r>
            <a:r>
              <a:rPr lang="en-US" sz="1800" dirty="0" smtClean="0"/>
              <a:t> </a:t>
            </a:r>
            <a:r>
              <a:rPr lang="en-US" sz="1800" dirty="0" err="1" smtClean="0"/>
              <a:t>sembarang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titik</a:t>
            </a:r>
            <a:r>
              <a:rPr lang="en-US" sz="1800" dirty="0" smtClean="0"/>
              <a:t> </a:t>
            </a:r>
            <a:r>
              <a:rPr lang="en-US" sz="1800" dirty="0" err="1" smtClean="0"/>
              <a:t>sembarang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ditarik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.</a:t>
            </a:r>
          </a:p>
          <a:p>
            <a:pPr marL="1550988" lvl="0">
              <a:buFont typeface="+mj-lt"/>
              <a:buAutoNum type="arabicPeriod"/>
            </a:pP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siku-siku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lain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.</a:t>
            </a:r>
          </a:p>
          <a:p>
            <a:pPr marL="1550988" lvl="0">
              <a:buFont typeface="+mj-lt"/>
              <a:buAutoNum type="arabicPeriod"/>
            </a:pP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lurus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besarnya</a:t>
            </a:r>
            <a:r>
              <a:rPr lang="en-US" sz="1800" dirty="0" smtClean="0"/>
              <a:t> 180</a:t>
            </a:r>
            <a:r>
              <a:rPr lang="en-US" sz="1800" baseline="30000" dirty="0" smtClean="0"/>
              <a:t>0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err="1" smtClean="0"/>
              <a:t>Dalil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Theorema</a:t>
            </a:r>
            <a:r>
              <a:rPr lang="en-US" sz="1800" dirty="0" smtClean="0"/>
              <a:t> :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pernyataan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yang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dibuktikan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Contoh</a:t>
            </a:r>
            <a:r>
              <a:rPr lang="en-US" sz="1800" dirty="0" smtClean="0"/>
              <a:t> :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180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.</a:t>
            </a:r>
          </a:p>
          <a:p>
            <a:pPr algn="just">
              <a:lnSpc>
                <a:spcPct val="150000"/>
              </a:lnSpc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Sebagai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Bahasa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Simbol</a:t>
            </a:r>
            <a:endParaRPr lang="en-US" sz="6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Math As a </a:t>
            </a:r>
            <a:r>
              <a:rPr lang="en-US" sz="4000" u="sng" dirty="0" err="1" smtClean="0">
                <a:solidFill>
                  <a:srgbClr val="0070C0"/>
                </a:solidFill>
                <a:latin typeface="Baskerville Old Face" pitchFamily="18" charset="0"/>
              </a:rPr>
              <a:t>Simbolic</a:t>
            </a:r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 Language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Ballpa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553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Adalah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Bahasa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Numerik</a:t>
            </a:r>
            <a:endParaRPr lang="en-US" sz="6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Math Is a Numerical Language</a:t>
            </a:r>
          </a:p>
          <a:p>
            <a:pPr algn="ctr"/>
            <a:endParaRPr lang="en-US" sz="8800" dirty="0">
              <a:solidFill>
                <a:srgbClr val="FF0000"/>
              </a:solidFill>
              <a:latin typeface="Ballpar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PENDIDIKAN (UUSPN No 20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2003 BAB I </a:t>
            </a:r>
            <a:r>
              <a:rPr lang="en-US" sz="2000" b="1" dirty="0" err="1" smtClean="0"/>
              <a:t>Pasal</a:t>
            </a:r>
            <a:r>
              <a:rPr lang="en-US" sz="2000" b="1" dirty="0" smtClean="0"/>
              <a:t> I) :</a:t>
            </a:r>
            <a:endParaRPr lang="en-US" sz="2000" dirty="0" smtClean="0"/>
          </a:p>
          <a:p>
            <a:r>
              <a:rPr lang="en-US" sz="2000" dirty="0" smtClean="0"/>
              <a:t>Usaha </a:t>
            </a:r>
            <a:r>
              <a:rPr lang="en-US" sz="2000" dirty="0" err="1" smtClean="0"/>
              <a:t>sadar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mewujudkan</a:t>
            </a:r>
            <a:r>
              <a:rPr lang="en-US" sz="2000" dirty="0" smtClean="0"/>
              <a:t> </a:t>
            </a:r>
            <a:r>
              <a:rPr lang="en-US" sz="2000" dirty="0" err="1" smtClean="0"/>
              <a:t>suasana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peserta</a:t>
            </a:r>
            <a:r>
              <a:rPr lang="en-US" sz="2000" dirty="0" smtClean="0"/>
              <a:t> </a:t>
            </a:r>
            <a:r>
              <a:rPr lang="en-US" sz="2000" dirty="0" err="1" smtClean="0"/>
              <a:t>didik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spiritual </a:t>
            </a:r>
            <a:r>
              <a:rPr lang="en-US" sz="2000" dirty="0" err="1" smtClean="0"/>
              <a:t>keagamaan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, </a:t>
            </a:r>
            <a:r>
              <a:rPr lang="en-US" sz="2000" dirty="0" err="1" smtClean="0"/>
              <a:t>kepribadian</a:t>
            </a:r>
            <a:r>
              <a:rPr lang="en-US" sz="2000" dirty="0" smtClean="0"/>
              <a:t>, </a:t>
            </a:r>
            <a:r>
              <a:rPr lang="en-US" sz="2000" dirty="0" err="1" smtClean="0"/>
              <a:t>kecerdasan</a:t>
            </a:r>
            <a:r>
              <a:rPr lang="en-US" sz="2000" dirty="0" smtClean="0"/>
              <a:t>, </a:t>
            </a:r>
            <a:r>
              <a:rPr lang="en-US" sz="2000" dirty="0" err="1" smtClean="0"/>
              <a:t>akhlaq</a:t>
            </a:r>
            <a:r>
              <a:rPr lang="en-US" sz="2000" dirty="0" smtClean="0"/>
              <a:t> </a:t>
            </a:r>
            <a:r>
              <a:rPr lang="en-US" sz="2000" dirty="0" err="1" smtClean="0"/>
              <a:t>mulia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,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bangsa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TUJUAN PENDIDIKAN NASIONAL (UUSPN No 20 </a:t>
            </a:r>
            <a:r>
              <a:rPr lang="en-US" sz="2000" b="1" dirty="0" err="1" smtClean="0">
                <a:solidFill>
                  <a:srgbClr val="FF0000"/>
                </a:solidFill>
              </a:rPr>
              <a:t>Tahun</a:t>
            </a:r>
            <a:r>
              <a:rPr lang="en-US" sz="2000" b="1" dirty="0" smtClean="0">
                <a:solidFill>
                  <a:srgbClr val="FF0000"/>
                </a:solidFill>
              </a:rPr>
              <a:t> 2003 BAB I </a:t>
            </a:r>
            <a:r>
              <a:rPr lang="en-US" sz="2000" b="1" dirty="0" err="1" smtClean="0">
                <a:solidFill>
                  <a:srgbClr val="FF0000"/>
                </a:solidFill>
              </a:rPr>
              <a:t>Pasal</a:t>
            </a:r>
            <a:r>
              <a:rPr lang="en-US" sz="2000" b="1" dirty="0" smtClean="0">
                <a:solidFill>
                  <a:srgbClr val="FF0000"/>
                </a:solidFill>
              </a:rPr>
              <a:t> III) :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Pendidikan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nasional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berfungsi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mengembangkan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kemampuan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membentuk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watak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serta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peradaban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bangsa</a:t>
            </a:r>
            <a:r>
              <a:rPr lang="en-US" sz="2000" dirty="0" smtClean="0">
                <a:solidFill>
                  <a:srgbClr val="FF0000"/>
                </a:solidFill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</a:rPr>
              <a:t>bermanfaat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dalam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rangka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mencerdaskan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kehidupan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bangsa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bertujuan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berkembangnya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potensi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peserta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didik</a:t>
            </a:r>
            <a:r>
              <a:rPr lang="en-US" sz="2000" dirty="0" smtClean="0">
                <a:solidFill>
                  <a:srgbClr val="FF0000"/>
                </a:solidFill>
              </a:rPr>
              <a:t> agar </a:t>
            </a:r>
            <a:r>
              <a:rPr lang="en-US" sz="2000" dirty="0" err="1" smtClean="0">
                <a:solidFill>
                  <a:srgbClr val="FF0000"/>
                </a:solidFill>
              </a:rPr>
              <a:t>menjadi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manusia</a:t>
            </a:r>
            <a:r>
              <a:rPr lang="en-US" sz="2000" dirty="0" smtClean="0">
                <a:solidFill>
                  <a:srgbClr val="FF0000"/>
                </a:solidFill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</a:rPr>
              <a:t>beriman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bertaqwa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kepada</a:t>
            </a:r>
            <a:r>
              <a:rPr lang="en-US" sz="2000" dirty="0" smtClean="0">
                <a:solidFill>
                  <a:srgbClr val="FF0000"/>
                </a:solidFill>
              </a:rPr>
              <a:t> TYME, </a:t>
            </a:r>
            <a:r>
              <a:rPr lang="en-US" sz="2000" dirty="0" err="1" smtClean="0">
                <a:solidFill>
                  <a:srgbClr val="FF0000"/>
                </a:solidFill>
              </a:rPr>
              <a:t>berahlak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mulia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sehat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berilmu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cakap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kreatif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mandiri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menjadi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warga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negara</a:t>
            </a:r>
            <a:r>
              <a:rPr lang="en-US" sz="2000" dirty="0" smtClean="0">
                <a:solidFill>
                  <a:srgbClr val="FF0000"/>
                </a:solidFill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</a:rPr>
              <a:t>demokratis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bertanggung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jawab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618595"/>
            <a:ext cx="655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Adalah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Metode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Berpikir</a:t>
            </a:r>
            <a:r>
              <a:rPr lang="en-US" sz="6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allpark" pitchFamily="2" charset="0"/>
              </a:rPr>
              <a:t>Logis</a:t>
            </a:r>
            <a:endParaRPr lang="en-US" sz="6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Math Is The Method Of Logical Thinking</a:t>
            </a:r>
            <a:endParaRPr lang="en-US" sz="8800" u="sng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HAKEKAT MATEMATIKA (…13)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618595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Matematika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Adalah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Ilmu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Tentang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Bilangan</a:t>
            </a:r>
            <a:r>
              <a:rPr lang="en-US" sz="4000" dirty="0" smtClean="0">
                <a:solidFill>
                  <a:srgbClr val="FF0000"/>
                </a:solidFill>
                <a:latin typeface="Ballpark" pitchFamily="2" charset="0"/>
              </a:rPr>
              <a:t> Dan </a:t>
            </a:r>
            <a:r>
              <a:rPr lang="en-US" sz="4000" dirty="0" err="1" smtClean="0">
                <a:solidFill>
                  <a:srgbClr val="FF0000"/>
                </a:solidFill>
                <a:latin typeface="Ballpark" pitchFamily="2" charset="0"/>
              </a:rPr>
              <a:t>Ruang</a:t>
            </a:r>
            <a:endParaRPr lang="en-US" sz="4000" dirty="0" smtClean="0">
              <a:solidFill>
                <a:srgbClr val="FF0000"/>
              </a:solidFill>
              <a:latin typeface="Ballpark" pitchFamily="2" charset="0"/>
            </a:endParaRPr>
          </a:p>
          <a:p>
            <a:pPr lvl="0" algn="ctr"/>
            <a:r>
              <a:rPr lang="en-US" sz="4000" u="sng" dirty="0" smtClean="0">
                <a:solidFill>
                  <a:srgbClr val="0070C0"/>
                </a:solidFill>
                <a:latin typeface="Baskerville Old Face" pitchFamily="18" charset="0"/>
              </a:rPr>
              <a:t>Mathematics Is Numbers And Space Science</a:t>
            </a:r>
            <a:endParaRPr lang="en-US" sz="8800" u="sng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MANFAAT MATEMATIKA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Cooper Black" pitchFamily="18" charset="0"/>
              </a:rPr>
              <a:t>Untuk</a:t>
            </a:r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ooper Black" pitchFamily="18" charset="0"/>
              </a:rPr>
              <a:t>Apa</a:t>
            </a:r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ooper Black" pitchFamily="18" charset="0"/>
              </a:rPr>
              <a:t>Belajar</a:t>
            </a:r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 MATEMATIKA ?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32956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MANFAAT MATEMATIKA</a:t>
            </a:r>
            <a:endParaRPr lang="en-US" dirty="0"/>
          </a:p>
        </p:txBody>
      </p:sp>
      <p:pic>
        <p:nvPicPr>
          <p:cNvPr id="6" name="Transporter Case Integrita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MANFAAT MATEMATIKA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13222"/>
            <a:ext cx="8763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Digunakan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bidang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sains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teknik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lvl="1" algn="just"/>
            <a:endParaRPr lang="en-US" sz="24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Untuk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  <a:hlinkClick r:id="rId2" tooltip="Penelitian Kesehatan"/>
              </a:rPr>
              <a:t>penelitian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masalah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tingkah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laku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manusia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lvl="1" algn="just"/>
            <a:endParaRPr lang="en-US" sz="24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Membantu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manusia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berdagang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bidang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perekonomian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lvl="1" algn="just"/>
            <a:endParaRPr lang="en-US" sz="24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Ilmu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matematika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juga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digunakan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bidang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  <a:hlinkClick r:id="rId3" tooltip="manfaat komputer bagi masyarakat"/>
              </a:rPr>
              <a:t>komputer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lvl="1" algn="just"/>
            <a:endParaRPr lang="en-US" sz="24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Membantu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manusia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berpikir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matematis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logis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lvl="1" algn="just"/>
            <a:endParaRPr lang="en-US" sz="24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bilangan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manusia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dapat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menentukan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kuantitas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lvl="1" algn="just"/>
            <a:endParaRPr lang="en-US" sz="2400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himpunan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manusia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dapat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berkelompok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   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Baskerville Old Face" pitchFamily="18" charset="0"/>
              </a:rPr>
              <a:t>bersosialisasi</a:t>
            </a:r>
            <a:r>
              <a:rPr lang="en-US" sz="2400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5000" y="304800"/>
            <a:ext cx="2895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4876800" y="3048000"/>
            <a:ext cx="38862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Verdana"/>
              </a:rPr>
              <a:t>Thank You !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810000"/>
            <a:ext cx="4191000" cy="381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Mistral" pitchFamily="66" charset="0"/>
              </a:rPr>
              <a:t>Setiyani</a:t>
            </a:r>
            <a:r>
              <a:rPr lang="en-US" sz="4000" dirty="0" smtClean="0">
                <a:solidFill>
                  <a:srgbClr val="FF0000"/>
                </a:solidFill>
                <a:latin typeface="Mistral" pitchFamily="66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Mistral" pitchFamily="66" charset="0"/>
              </a:rPr>
              <a:t>S.Pd</a:t>
            </a:r>
            <a:r>
              <a:rPr lang="en-US" sz="4000" dirty="0" smtClean="0">
                <a:solidFill>
                  <a:srgbClr val="FF0000"/>
                </a:solidFill>
                <a:latin typeface="Mistral" pitchFamily="66" charset="0"/>
              </a:rPr>
              <a:t>. </a:t>
            </a:r>
            <a:endParaRPr lang="en-US" sz="40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5" name="Picture 7" descr="C:\Documents and Settings\Acer\My Documents\unswag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4102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6231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Fakultas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Keguruan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Ilmu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Pendidikan</a:t>
            </a:r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Program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Studi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Matematika</a:t>
            </a:r>
            <a:endParaRPr lang="en-US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r"/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Universitas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Swadaya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Gunung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Djati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( UNSWAGATI )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28600"/>
            <a:ext cx="573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Dasar-Dasar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Pembelajaran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Matematika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(DPPM)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Pembelajaran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lebih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bermakna</a:t>
            </a:r>
            <a:r>
              <a:rPr lang="en-US" sz="2400" b="1" i="1" dirty="0" smtClean="0"/>
              <a:t> (meaningful</a:t>
            </a:r>
            <a:r>
              <a:rPr lang="en-US" sz="2400" b="1" i="1" dirty="0" smtClean="0"/>
              <a:t>):</a:t>
            </a:r>
          </a:p>
          <a:p>
            <a:endParaRPr lang="en-US" sz="2400" dirty="0" smtClean="0"/>
          </a:p>
          <a:p>
            <a:pPr lvl="0"/>
            <a:r>
              <a:rPr lang="en-US" sz="2400" dirty="0" smtClean="0"/>
              <a:t>Learning to know about	: 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				   </a:t>
            </a:r>
            <a:r>
              <a:rPr lang="en-US" sz="2400" dirty="0" err="1" smtClean="0"/>
              <a:t>sesuatu</a:t>
            </a:r>
            <a:endParaRPr lang="en-US" sz="2400" dirty="0" smtClean="0"/>
          </a:p>
          <a:p>
            <a:pPr lvl="0"/>
            <a:r>
              <a:rPr lang="en-US" sz="2400" dirty="0" smtClean="0"/>
              <a:t>Learning to do		: 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endParaRPr lang="en-US" sz="2400" dirty="0" smtClean="0"/>
          </a:p>
          <a:p>
            <a:pPr lvl="0"/>
            <a:r>
              <a:rPr lang="en-US" sz="2400" dirty="0" smtClean="0"/>
              <a:t>Learning to be		: 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menjiwai</a:t>
            </a:r>
            <a:endParaRPr lang="en-US" sz="2400" dirty="0" smtClean="0"/>
          </a:p>
          <a:p>
            <a:pPr lvl="0"/>
            <a:r>
              <a:rPr lang="en-US" sz="2400" dirty="0" smtClean="0"/>
              <a:t>Learning to learn		: 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seharusnya</a:t>
            </a:r>
            <a:r>
              <a:rPr lang="en-US" sz="2400" dirty="0" smtClean="0"/>
              <a:t> 				   </a:t>
            </a:r>
            <a:r>
              <a:rPr lang="en-US" sz="2400" dirty="0" err="1" smtClean="0"/>
              <a:t>belajar</a:t>
            </a:r>
            <a:endParaRPr lang="en-US" sz="2400" dirty="0" smtClean="0"/>
          </a:p>
          <a:p>
            <a:r>
              <a:rPr lang="en-US" sz="2400" dirty="0" smtClean="0"/>
              <a:t>Learning to live together	: 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bersosialisasi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				   </a:t>
            </a:r>
            <a:r>
              <a:rPr lang="en-US" sz="2400" dirty="0" err="1" smtClean="0"/>
              <a:t>teman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PENGERTIAN BELAJAR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1600" u="sng" dirty="0" err="1" smtClean="0"/>
              <a:t>Hilgard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dan</a:t>
            </a:r>
            <a:r>
              <a:rPr lang="en-US" sz="1600" u="sng" dirty="0" smtClean="0"/>
              <a:t> Browner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berhubungan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tingkah</a:t>
            </a:r>
            <a:r>
              <a:rPr lang="en-US" sz="1600" dirty="0" smtClean="0"/>
              <a:t> </a:t>
            </a:r>
            <a:r>
              <a:rPr lang="en-US" sz="1600" dirty="0" err="1" smtClean="0"/>
              <a:t>laku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</a:t>
            </a:r>
            <a:r>
              <a:rPr lang="en-US" sz="1600" dirty="0" err="1" smtClean="0"/>
              <a:t>situasi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pengalamannya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berulang-ulang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situasi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,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mana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tingkah</a:t>
            </a:r>
            <a:r>
              <a:rPr lang="en-US" sz="1600" dirty="0" smtClean="0"/>
              <a:t> </a:t>
            </a:r>
            <a:r>
              <a:rPr lang="en-US" sz="1600" dirty="0" err="1" smtClean="0"/>
              <a:t>laku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dijelaskan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kecenderungan</a:t>
            </a:r>
            <a:r>
              <a:rPr lang="en-US" sz="1600" dirty="0" smtClean="0"/>
              <a:t> </a:t>
            </a:r>
            <a:r>
              <a:rPr lang="en-US" sz="1600" dirty="0" err="1" smtClean="0"/>
              <a:t>respon</a:t>
            </a:r>
            <a:r>
              <a:rPr lang="en-US" sz="1600" dirty="0" smtClean="0"/>
              <a:t> </a:t>
            </a:r>
            <a:r>
              <a:rPr lang="en-US" sz="1600" dirty="0" err="1" smtClean="0"/>
              <a:t>pembawaan</a:t>
            </a:r>
            <a:r>
              <a:rPr lang="en-US" sz="1600" dirty="0" smtClean="0"/>
              <a:t>, </a:t>
            </a:r>
            <a:r>
              <a:rPr lang="en-US" sz="1600" dirty="0" err="1" smtClean="0"/>
              <a:t>kematangan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keadaan-keadaan</a:t>
            </a:r>
            <a:r>
              <a:rPr lang="en-US" sz="1600" dirty="0" smtClean="0"/>
              <a:t> </a:t>
            </a:r>
            <a:r>
              <a:rPr lang="en-US" sz="1600" dirty="0" err="1" smtClean="0"/>
              <a:t>sesaat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 </a:t>
            </a:r>
          </a:p>
          <a:p>
            <a:pPr lvl="0" algn="just"/>
            <a:r>
              <a:rPr lang="en-US" sz="1600" u="sng" dirty="0" smtClean="0"/>
              <a:t>Morgan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stiap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relatif</a:t>
            </a:r>
            <a:r>
              <a:rPr lang="en-US" sz="1600" dirty="0" smtClean="0"/>
              <a:t> </a:t>
            </a:r>
            <a:r>
              <a:rPr lang="en-US" sz="1600" dirty="0" err="1" smtClean="0"/>
              <a:t>menetap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tingkah</a:t>
            </a:r>
            <a:r>
              <a:rPr lang="en-US" sz="1600" dirty="0" smtClean="0"/>
              <a:t> </a:t>
            </a:r>
            <a:r>
              <a:rPr lang="en-US" sz="1600" dirty="0" err="1" smtClean="0"/>
              <a:t>laku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latihan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pengalaman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 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MENGAJAR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1600" u="sng" dirty="0" err="1" smtClean="0"/>
              <a:t>Oemar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Hamalik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kombinasi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tersusun</a:t>
            </a:r>
            <a:r>
              <a:rPr lang="en-US" sz="1600" dirty="0" smtClean="0"/>
              <a:t> </a:t>
            </a:r>
            <a:r>
              <a:rPr lang="en-US" sz="1600" dirty="0" err="1" smtClean="0"/>
              <a:t>meliputi</a:t>
            </a:r>
            <a:r>
              <a:rPr lang="en-US" sz="1600" dirty="0" smtClean="0"/>
              <a:t> </a:t>
            </a:r>
            <a:r>
              <a:rPr lang="en-US" sz="1600" dirty="0" err="1" smtClean="0"/>
              <a:t>unsur-unsur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manusiawi</a:t>
            </a:r>
            <a:r>
              <a:rPr lang="en-US" sz="1600" dirty="0" smtClean="0"/>
              <a:t>, material, </a:t>
            </a:r>
            <a:r>
              <a:rPr lang="en-US" sz="1600" dirty="0" err="1" smtClean="0"/>
              <a:t>fasilitas</a:t>
            </a:r>
            <a:r>
              <a:rPr lang="en-US" sz="1600" dirty="0" smtClean="0"/>
              <a:t>, </a:t>
            </a:r>
            <a:r>
              <a:rPr lang="en-US" sz="1600" dirty="0" err="1" smtClean="0"/>
              <a:t>perlengkapan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prosedur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pencapaian</a:t>
            </a:r>
            <a:r>
              <a:rPr lang="en-US" sz="1600" dirty="0" smtClean="0"/>
              <a:t> </a:t>
            </a:r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pembelajaran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 </a:t>
            </a:r>
          </a:p>
          <a:p>
            <a:pPr lvl="0" algn="just"/>
            <a:r>
              <a:rPr lang="en-US" sz="1600" u="sng" dirty="0" smtClean="0"/>
              <a:t>UUSPN No 20 </a:t>
            </a:r>
            <a:r>
              <a:rPr lang="en-US" sz="1600" u="sng" dirty="0" err="1" smtClean="0"/>
              <a:t>Tahun</a:t>
            </a:r>
            <a:r>
              <a:rPr lang="en-US" sz="1600" u="sng" dirty="0" smtClean="0"/>
              <a:t> 2003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interaksi</a:t>
            </a:r>
            <a:r>
              <a:rPr lang="en-US" sz="1600" dirty="0" smtClean="0"/>
              <a:t> </a:t>
            </a:r>
            <a:r>
              <a:rPr lang="en-US" sz="1600" dirty="0" err="1" smtClean="0"/>
              <a:t>peserta</a:t>
            </a:r>
            <a:r>
              <a:rPr lang="en-US" sz="1600" dirty="0" smtClean="0"/>
              <a:t> </a:t>
            </a:r>
            <a:r>
              <a:rPr lang="en-US" sz="1600" dirty="0" err="1" smtClean="0"/>
              <a:t>didik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914400"/>
          </a:xfrm>
        </p:spPr>
        <p:txBody>
          <a:bodyPr/>
          <a:lstStyle/>
          <a:p>
            <a:r>
              <a:rPr lang="en-US" sz="2400" dirty="0" smtClean="0"/>
              <a:t>PENGERTIAN MATEMATIKA SECARA BAHASA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Bahasa</a:t>
            </a:r>
            <a:r>
              <a:rPr lang="en-US" sz="2800" b="1" dirty="0" smtClean="0"/>
              <a:t> </a:t>
            </a:r>
            <a:r>
              <a:rPr lang="en-US" sz="2800" dirty="0" smtClean="0"/>
              <a:t> Mathematics 		  :  </a:t>
            </a:r>
            <a:r>
              <a:rPr lang="en-US" sz="2800" dirty="0" err="1" smtClean="0"/>
              <a:t>Inggris</a:t>
            </a:r>
            <a:endParaRPr lang="en-US" sz="2800" dirty="0" smtClean="0"/>
          </a:p>
          <a:p>
            <a:r>
              <a:rPr lang="en-US" sz="2800" dirty="0" smtClean="0"/>
              <a:t>	     </a:t>
            </a:r>
            <a:r>
              <a:rPr lang="en-US" sz="2800" dirty="0" err="1" smtClean="0"/>
              <a:t>Mathematik</a:t>
            </a:r>
            <a:r>
              <a:rPr lang="en-US" sz="2800" dirty="0" smtClean="0"/>
              <a:t>		  :  </a:t>
            </a:r>
            <a:r>
              <a:rPr lang="en-US" sz="2800" dirty="0" err="1" smtClean="0"/>
              <a:t>Jerman</a:t>
            </a:r>
            <a:endParaRPr lang="en-US" sz="2800" dirty="0" smtClean="0"/>
          </a:p>
          <a:p>
            <a:r>
              <a:rPr lang="en-US" sz="2800" dirty="0" smtClean="0"/>
              <a:t>	     </a:t>
            </a:r>
            <a:r>
              <a:rPr lang="en-US" sz="2800" dirty="0" err="1" smtClean="0"/>
              <a:t>Mathematique</a:t>
            </a:r>
            <a:r>
              <a:rPr lang="en-US" sz="2800" dirty="0" smtClean="0"/>
              <a:t>	  :  </a:t>
            </a:r>
            <a:r>
              <a:rPr lang="en-US" sz="2800" dirty="0" err="1" smtClean="0"/>
              <a:t>Perancis</a:t>
            </a:r>
            <a:endParaRPr lang="en-US" sz="2800" dirty="0" smtClean="0"/>
          </a:p>
          <a:p>
            <a:r>
              <a:rPr lang="en-US" sz="2800" dirty="0" smtClean="0"/>
              <a:t>	     </a:t>
            </a:r>
            <a:r>
              <a:rPr lang="en-US" sz="2800" dirty="0" err="1" smtClean="0"/>
              <a:t>Matematico</a:t>
            </a:r>
            <a:r>
              <a:rPr lang="en-US" sz="2800" dirty="0" smtClean="0"/>
              <a:t>		  :  Italia</a:t>
            </a:r>
          </a:p>
          <a:p>
            <a:r>
              <a:rPr lang="en-US" sz="2800" dirty="0" smtClean="0"/>
              <a:t>	     </a:t>
            </a:r>
            <a:r>
              <a:rPr lang="en-US" sz="2800" dirty="0" err="1" smtClean="0"/>
              <a:t>Matematiceski</a:t>
            </a:r>
            <a:r>
              <a:rPr lang="en-US" sz="2800" dirty="0" smtClean="0"/>
              <a:t>	  :  </a:t>
            </a:r>
            <a:r>
              <a:rPr lang="en-US" sz="2800" dirty="0" err="1" smtClean="0"/>
              <a:t>Rusia</a:t>
            </a:r>
            <a:endParaRPr lang="en-US" sz="2800" dirty="0" smtClean="0"/>
          </a:p>
          <a:p>
            <a:r>
              <a:rPr lang="en-US" sz="2800" dirty="0" smtClean="0"/>
              <a:t>     </a:t>
            </a:r>
            <a:r>
              <a:rPr lang="en-US" sz="2800" dirty="0" err="1" smtClean="0"/>
              <a:t>Matematick</a:t>
            </a:r>
            <a:r>
              <a:rPr lang="en-US" sz="2800" dirty="0" smtClean="0"/>
              <a:t>/</a:t>
            </a:r>
            <a:r>
              <a:rPr lang="en-US" sz="2800" dirty="0" err="1" smtClean="0"/>
              <a:t>Wiskunde</a:t>
            </a:r>
            <a:r>
              <a:rPr lang="en-US" sz="2800" dirty="0" smtClean="0"/>
              <a:t>	  :  </a:t>
            </a:r>
            <a:r>
              <a:rPr lang="en-US" sz="2800" dirty="0" err="1" smtClean="0"/>
              <a:t>Belanda</a:t>
            </a:r>
            <a:endParaRPr lang="en-US" sz="2800" dirty="0" smtClean="0"/>
          </a:p>
          <a:p>
            <a:r>
              <a:rPr lang="en-US" sz="2800" dirty="0" smtClean="0"/>
              <a:t>     (</a:t>
            </a:r>
            <a:r>
              <a:rPr lang="en-US" sz="2800" dirty="0" err="1" smtClean="0"/>
              <a:t>serapan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Yunani</a:t>
            </a:r>
            <a:r>
              <a:rPr lang="en-US" sz="2800" dirty="0" smtClean="0"/>
              <a:t>)</a:t>
            </a:r>
          </a:p>
          <a:p>
            <a:r>
              <a:rPr lang="en-US" sz="2800" b="1" dirty="0" err="1" smtClean="0"/>
              <a:t>Mathematike</a:t>
            </a:r>
            <a:r>
              <a:rPr lang="en-US" sz="2800" dirty="0" smtClean="0"/>
              <a:t> (</a:t>
            </a:r>
            <a:r>
              <a:rPr lang="en-US" sz="2800" dirty="0" err="1" smtClean="0"/>
              <a:t>Yunani</a:t>
            </a:r>
            <a:r>
              <a:rPr lang="en-US" sz="2800" dirty="0" smtClean="0"/>
              <a:t>), </a:t>
            </a:r>
            <a:r>
              <a:rPr lang="en-US" sz="2800" i="1" dirty="0" smtClean="0"/>
              <a:t>relating to learning</a:t>
            </a:r>
            <a:r>
              <a:rPr lang="en-US" sz="2800" dirty="0" smtClean="0"/>
              <a:t>/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Mathematike</a:t>
            </a:r>
            <a:r>
              <a:rPr lang="en-US" sz="2800" dirty="0" smtClean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kata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mathema</a:t>
            </a:r>
            <a:r>
              <a:rPr lang="en-US" sz="2800" dirty="0" smtClean="0"/>
              <a:t> (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), </a:t>
            </a:r>
            <a:r>
              <a:rPr lang="en-US" sz="2800" i="1" dirty="0" err="1" smtClean="0"/>
              <a:t>Mathematike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Mathanein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berfikir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09800" y="8382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ooper Black" pitchFamily="18" charset="0"/>
              </a:rPr>
              <a:t>MATEMATIKA ?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41014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0"/>
            <a:ext cx="3600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Acer\My Documents\matemat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1752600"/>
            <a:ext cx="3048001" cy="4315753"/>
          </a:xfrm>
          <a:prstGeom prst="rect">
            <a:avLst/>
          </a:prstGeom>
          <a:noFill/>
        </p:spPr>
      </p:pic>
      <p:pic>
        <p:nvPicPr>
          <p:cNvPr id="12" name="Picture 2" descr="C:\Documents and Settings\Acer\My Documents\matemat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752600"/>
            <a:ext cx="3048001" cy="43157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00600" y="46482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MATEMATIKA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791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HEPI</a:t>
            </a:r>
            <a:endParaRPr lang="en-US" sz="28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MATEMATIKA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Berdasarkan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Etimologi</a:t>
            </a:r>
            <a:r>
              <a:rPr lang="en-US" sz="3200" dirty="0" smtClean="0">
                <a:latin typeface="Baskerville Old Face" pitchFamily="18" charset="0"/>
              </a:rPr>
              <a:t> (Elea </a:t>
            </a:r>
            <a:r>
              <a:rPr lang="en-US" sz="3200" dirty="0" err="1" smtClean="0">
                <a:latin typeface="Baskerville Old Face" pitchFamily="18" charset="0"/>
              </a:rPr>
              <a:t>Tinggih</a:t>
            </a:r>
            <a:r>
              <a:rPr lang="en-US" sz="3200" dirty="0" smtClean="0">
                <a:latin typeface="Baskerville Old Face" pitchFamily="18" charset="0"/>
              </a:rPr>
              <a:t>, 1972 :5). </a:t>
            </a:r>
            <a:r>
              <a:rPr lang="en-US" sz="3200" dirty="0" err="1" smtClean="0">
                <a:latin typeface="Baskerville Old Face" pitchFamily="18" charset="0"/>
              </a:rPr>
              <a:t>Perkataan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Matematika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Berarti</a:t>
            </a:r>
            <a:r>
              <a:rPr lang="en-US" sz="3200" dirty="0" smtClean="0">
                <a:latin typeface="Baskerville Old Face" pitchFamily="18" charset="0"/>
              </a:rPr>
              <a:t> “</a:t>
            </a:r>
            <a:r>
              <a:rPr lang="en-US" sz="3200" dirty="0" err="1" smtClean="0">
                <a:latin typeface="Baskerville Old Face" pitchFamily="18" charset="0"/>
              </a:rPr>
              <a:t>Ilmu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Pengetahuan</a:t>
            </a:r>
            <a:r>
              <a:rPr lang="en-US" sz="3200" dirty="0" smtClean="0">
                <a:latin typeface="Baskerville Old Face" pitchFamily="18" charset="0"/>
              </a:rPr>
              <a:t> Yang </a:t>
            </a:r>
            <a:r>
              <a:rPr lang="en-US" sz="3200" dirty="0" err="1" smtClean="0">
                <a:latin typeface="Baskerville Old Face" pitchFamily="18" charset="0"/>
              </a:rPr>
              <a:t>Diperoleh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Dengan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Bernalar</a:t>
            </a:r>
            <a:r>
              <a:rPr lang="en-US" sz="3200" dirty="0" smtClean="0">
                <a:latin typeface="Baskerville Old Face" pitchFamily="18" charset="0"/>
              </a:rPr>
              <a:t>”.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9261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Matematika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terbentuk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sebagai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hasil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pemikiran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manusia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berhubungan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dengan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ide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proses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dan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penalaran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Baskerville Old Face" pitchFamily="18" charset="0"/>
              </a:rPr>
              <a:t>Ruseffendi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 ET, 1980 : 148)</a:t>
            </a:r>
            <a:endParaRPr lang="en-US" sz="32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MATEMATIKA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Baskerville Old Face" pitchFamily="18" charset="0"/>
              </a:rPr>
              <a:t> Kline (1973) : </a:t>
            </a:r>
            <a:r>
              <a:rPr lang="en-US" sz="3200" dirty="0" err="1" smtClean="0">
                <a:latin typeface="Baskerville Old Face" pitchFamily="18" charset="0"/>
              </a:rPr>
              <a:t>Matematika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itu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bukanlah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pengetahuan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menyendiri</a:t>
            </a:r>
            <a:r>
              <a:rPr lang="en-US" sz="3200" dirty="0" smtClean="0">
                <a:latin typeface="Baskerville Old Face" pitchFamily="18" charset="0"/>
              </a:rPr>
              <a:t>  yang </a:t>
            </a:r>
            <a:r>
              <a:rPr lang="en-US" sz="3200" dirty="0" err="1" smtClean="0">
                <a:latin typeface="Baskerville Old Face" pitchFamily="18" charset="0"/>
              </a:rPr>
              <a:t>dapat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sempurna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karena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dirinya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sendiri</a:t>
            </a:r>
            <a:r>
              <a:rPr lang="en-US" sz="3200" dirty="0" smtClean="0">
                <a:latin typeface="Baskerville Old Face" pitchFamily="18" charset="0"/>
              </a:rPr>
              <a:t>, </a:t>
            </a:r>
            <a:r>
              <a:rPr lang="en-US" sz="3200" dirty="0" err="1" smtClean="0">
                <a:latin typeface="Baskerville Old Face" pitchFamily="18" charset="0"/>
              </a:rPr>
              <a:t>tetapi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adanya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matematika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itu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terutama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untuk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membantu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manusia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dalam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memahami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dan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menguasai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permasalahan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sosial</a:t>
            </a:r>
            <a:r>
              <a:rPr lang="en-US" sz="3200" dirty="0" smtClean="0">
                <a:latin typeface="Baskerville Old Face" pitchFamily="18" charset="0"/>
              </a:rPr>
              <a:t>, </a:t>
            </a:r>
            <a:r>
              <a:rPr lang="en-US" sz="3200" dirty="0" err="1" smtClean="0">
                <a:latin typeface="Baskerville Old Face" pitchFamily="18" charset="0"/>
              </a:rPr>
              <a:t>ekonomi</a:t>
            </a:r>
            <a:r>
              <a:rPr lang="en-US" sz="3200" dirty="0" smtClean="0">
                <a:latin typeface="Baskerville Old Face" pitchFamily="18" charset="0"/>
              </a:rPr>
              <a:t>, </a:t>
            </a:r>
            <a:r>
              <a:rPr lang="en-US" sz="3200" dirty="0" err="1" smtClean="0">
                <a:latin typeface="Baskerville Old Face" pitchFamily="18" charset="0"/>
              </a:rPr>
              <a:t>dan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 err="1" smtClean="0">
                <a:latin typeface="Baskerville Old Face" pitchFamily="18" charset="0"/>
              </a:rPr>
              <a:t>alam</a:t>
            </a:r>
            <a:r>
              <a:rPr lang="en-US" sz="3200" dirty="0" smtClean="0">
                <a:latin typeface="Baskerville Old Face" pitchFamily="18" charset="0"/>
              </a:rPr>
              <a:t>.</a:t>
            </a:r>
            <a:endParaRPr lang="en-US" sz="32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5l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cdb2004215l</Template>
  <TotalTime>1030</TotalTime>
  <Words>570</Words>
  <Application>Microsoft PowerPoint</Application>
  <PresentationFormat>On-screen Show (4:3)</PresentationFormat>
  <Paragraphs>140</Paragraphs>
  <Slides>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cdb2004215l</vt:lpstr>
      <vt:lpstr>Image</vt:lpstr>
      <vt:lpstr>MATEMATIKA, Hakikat  dan Manfaatnya</vt:lpstr>
      <vt:lpstr>PENDAHULUAN</vt:lpstr>
      <vt:lpstr>Slide 3</vt:lpstr>
      <vt:lpstr>Slide 4</vt:lpstr>
      <vt:lpstr>PENGERTIAN MATEMATIKA SECARA BAHASA</vt:lpstr>
      <vt:lpstr>Slide 6</vt:lpstr>
      <vt:lpstr>Slide 7</vt:lpstr>
      <vt:lpstr>PENGERTIAN MATEMATIKA</vt:lpstr>
      <vt:lpstr>PENGERTIAN MATEMATIKA</vt:lpstr>
      <vt:lpstr>PENGERTIAN MATEMATIKA</vt:lpstr>
      <vt:lpstr>HAKEKAT MATEMATIKA (…1)</vt:lpstr>
      <vt:lpstr>Slide 12</vt:lpstr>
      <vt:lpstr>HAKEKAT MATEMATIKA (…8)</vt:lpstr>
      <vt:lpstr>Slide 14</vt:lpstr>
      <vt:lpstr>HAKEKAT MATEMATIKA (…2)</vt:lpstr>
      <vt:lpstr>Slide 16</vt:lpstr>
      <vt:lpstr>Slide 17</vt:lpstr>
      <vt:lpstr>HAKEKAT MATEMATIKA (…2)</vt:lpstr>
      <vt:lpstr>HAKEKAT MATEMATIKA (…3)</vt:lpstr>
      <vt:lpstr>HAKEKAT MATEMATIKA (…5)</vt:lpstr>
      <vt:lpstr>HAKEKAT MATEMATIKA (…13)</vt:lpstr>
      <vt:lpstr>MANFAAT MATEMATIKA</vt:lpstr>
      <vt:lpstr>MANFAAT MATEMATIKA</vt:lpstr>
      <vt:lpstr>MANFAAT MATEMATIKA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MATEMATIKA, Hakikat  dan Manfaatnya</dc:title>
  <dc:creator>Acer</dc:creator>
  <cp:lastModifiedBy>Acer</cp:lastModifiedBy>
  <cp:revision>91</cp:revision>
  <dcterms:created xsi:type="dcterms:W3CDTF">2011-03-11T20:51:50Z</dcterms:created>
  <dcterms:modified xsi:type="dcterms:W3CDTF">2011-09-20T02:48:32Z</dcterms:modified>
</cp:coreProperties>
</file>