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86575" cy="10018713"/>
  <p:defaultTextStyle>
    <a:defPPr>
      <a:defRPr lang="en-GB"/>
    </a:defPPr>
    <a:lvl1pPr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76200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8975" y="4759325"/>
            <a:ext cx="5508625" cy="450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9800" y="762000"/>
            <a:ext cx="5008563" cy="3757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8975" y="4759325"/>
            <a:ext cx="5510213" cy="45085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9800" y="762000"/>
            <a:ext cx="5008563" cy="3757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8975" y="4759325"/>
            <a:ext cx="5510213" cy="45085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9800" y="762000"/>
            <a:ext cx="5008563" cy="3757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8975" y="4759325"/>
            <a:ext cx="5510213" cy="45085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9800" y="762000"/>
            <a:ext cx="5008563" cy="3757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8975" y="4759325"/>
            <a:ext cx="5510213" cy="45085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9800" y="762000"/>
            <a:ext cx="5008563" cy="3757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8975" y="4759325"/>
            <a:ext cx="5510213" cy="45085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9800" y="762000"/>
            <a:ext cx="5008563" cy="3757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8975" y="4759325"/>
            <a:ext cx="5510213" cy="45085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9800" y="762000"/>
            <a:ext cx="5008563" cy="3757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8975" y="4759325"/>
            <a:ext cx="5510213" cy="45085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9800" y="762000"/>
            <a:ext cx="5008563" cy="3757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8975" y="4759325"/>
            <a:ext cx="5510213" cy="45085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9800" y="762000"/>
            <a:ext cx="5008563" cy="3757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8975" y="4759325"/>
            <a:ext cx="5510213" cy="45085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39800" y="762000"/>
            <a:ext cx="5008563" cy="3757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8975" y="4759325"/>
            <a:ext cx="5510213" cy="45085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A540724-92C6-4361-ACE6-6CFF88C9F8C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9B71949-5E32-471A-854F-BA424DD57C3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11B74E5-5BAE-43D7-A470-8929166077F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803FA4A-A474-4E55-A647-99D285DB414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84F552-CFE8-41B1-99F5-6C3CA68E6AE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EDF842C-A87B-4E22-BF6D-24B99549AA4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2E2DFCA-2C90-4260-B726-A8980D82843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4E19D9C-355A-4F86-A8E7-BE9A105EE6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7BE8A1E-3F0E-4E7B-BBB5-8287339A0DE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1746A2-C394-4D03-B473-5B80FD00687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649CD71-6D12-4C93-B620-E8F83162830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9988"/>
            <a:ext cx="2132013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cs typeface="Lucida Sans Unicode" charset="0"/>
              </a:defRPr>
            </a:lvl1pPr>
          </a:lstStyle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cs typeface="Lucida Sans Unicode" charset="0"/>
              </a:defRPr>
            </a:lvl1pPr>
          </a:lstStyle>
          <a:p>
            <a:fld id="{474F4FEE-E9F2-4CB0-91A1-6F6D68049287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0"/>
            <a:ext cx="9139238" cy="6848475"/>
            <a:chOff x="0" y="0"/>
            <a:chExt cx="5757" cy="4314"/>
          </a:xfrm>
        </p:grpSpPr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1728" y="2230"/>
              <a:ext cx="4026" cy="2084"/>
              <a:chOff x="1728" y="2230"/>
              <a:chExt cx="4026" cy="2084"/>
            </a:xfrm>
          </p:grpSpPr>
          <p:sp>
            <p:nvSpPr>
              <p:cNvPr id="1029" name="Freeform 5"/>
              <p:cNvSpPr>
                <a:spLocks noChangeArrowheads="1"/>
              </p:cNvSpPr>
              <p:nvPr/>
            </p:nvSpPr>
            <p:spPr bwMode="auto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Freeform 6"/>
              <p:cNvSpPr>
                <a:spLocks noChangeArrowheads="1"/>
              </p:cNvSpPr>
              <p:nvPr/>
            </p:nvSpPr>
            <p:spPr bwMode="auto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35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Freeform 7"/>
              <p:cNvSpPr>
                <a:spLocks noChangeArrowheads="1"/>
              </p:cNvSpPr>
              <p:nvPr/>
            </p:nvSpPr>
            <p:spPr bwMode="auto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97C"/>
                  </a:gs>
                  <a:gs pos="100000">
                    <a:srgbClr val="003399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Freeform 8"/>
              <p:cNvSpPr>
                <a:spLocks noChangeArrowheads="1"/>
              </p:cNvSpPr>
              <p:nvPr/>
            </p:nvSpPr>
            <p:spPr bwMode="auto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rgbClr val="0033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Freeform 9"/>
              <p:cNvSpPr>
                <a:spLocks noChangeArrowheads="1"/>
              </p:cNvSpPr>
              <p:nvPr/>
            </p:nvSpPr>
            <p:spPr bwMode="auto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3399"/>
                  </a:gs>
                  <a:gs pos="100000">
                    <a:srgbClr val="002C85"/>
                  </a:gs>
                </a:gsLst>
                <a:lin ang="135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4" name="Freeform 10"/>
            <p:cNvSpPr>
              <a:spLocks noChangeArrowheads="1"/>
            </p:cNvSpPr>
            <p:nvPr/>
          </p:nvSpPr>
          <p:spPr bwMode="auto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2B81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 noChangeArrowheads="1"/>
            </p:cNvSpPr>
            <p:nvPr/>
          </p:nvSpPr>
          <p:spPr bwMode="auto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cs typeface="Lucida Sans Unicode" charset="0"/>
              </a:defRPr>
            </a:lvl1pPr>
          </a:lstStyle>
          <a:p>
            <a:endParaRPr lang="en-GB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</a:defRPr>
      </a:lvl2pPr>
      <a:lvl3pPr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</a:defRPr>
      </a:lvl3pPr>
      <a:lvl4pPr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</a:defRPr>
      </a:lvl4pPr>
      <a:lvl5pPr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</a:defRPr>
      </a:lvl5pPr>
      <a:lvl6pPr marL="457200"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</a:defRPr>
      </a:lvl6pPr>
      <a:lvl7pPr marL="914400"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</a:defRPr>
      </a:lvl7pPr>
      <a:lvl8pPr marL="1371600"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</a:defRPr>
      </a:lvl8pPr>
      <a:lvl9pPr marL="1828800"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E5E5FF"/>
        </a:buClr>
        <a:buSzPct val="100000"/>
        <a:buFont typeface="Garamond" pitchFamily="16" charset="0"/>
        <a:defRPr sz="4400" b="1">
          <a:solidFill>
            <a:srgbClr val="E5E5FF"/>
          </a:solidFill>
          <a:effectLst>
            <a:outerShdw blurRad="38100" dist="38100" dir="2700000" algn="tl">
              <a:srgbClr val="000000"/>
            </a:outerShdw>
          </a:effectLst>
          <a:latin typeface="Garamond" pitchFamily="16" charset="0"/>
        </a:defRPr>
      </a:lvl9pPr>
    </p:titleStyle>
    <p:bodyStyle>
      <a:lvl1pPr marL="341313" indent="-341313" algn="l" defTabSz="457200" rtl="0" fontAlgn="base">
        <a:lnSpc>
          <a:spcPct val="95000"/>
        </a:lnSpc>
        <a:spcBef>
          <a:spcPts val="800"/>
        </a:spcBef>
        <a:spcAft>
          <a:spcPct val="0"/>
        </a:spcAft>
        <a:buClr>
          <a:srgbClr val="FFCC00"/>
        </a:buClr>
        <a:buSzPct val="70000"/>
        <a:buFont typeface="Wingdings" charset="2"/>
        <a:buChar char="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363" indent="-284163" algn="l" defTabSz="457200" rtl="0" fontAlgn="base">
        <a:lnSpc>
          <a:spcPct val="95000"/>
        </a:lnSpc>
        <a:spcBef>
          <a:spcPts val="700"/>
        </a:spcBef>
        <a:spcAft>
          <a:spcPct val="0"/>
        </a:spcAft>
        <a:buClr>
          <a:srgbClr val="A886E0"/>
        </a:buClr>
        <a:buSzPct val="70000"/>
        <a:buFont typeface="Wingdings" charset="2"/>
        <a:buChar char="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defTabSz="457200" rtl="0" fontAlgn="base">
        <a:lnSpc>
          <a:spcPct val="95000"/>
        </a:lnSpc>
        <a:spcBef>
          <a:spcPts val="600"/>
        </a:spcBef>
        <a:spcAft>
          <a:spcPct val="0"/>
        </a:spcAft>
        <a:buClr>
          <a:srgbClr val="E5E5FF"/>
        </a:buClr>
        <a:buSzPct val="70000"/>
        <a:buFont typeface="Wingdings" charset="2"/>
        <a:buChar char="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defTabSz="457200" rtl="0" fontAlgn="base">
        <a:lnSpc>
          <a:spcPct val="95000"/>
        </a:lnSpc>
        <a:spcBef>
          <a:spcPts val="500"/>
        </a:spcBef>
        <a:spcAft>
          <a:spcPct val="0"/>
        </a:spcAft>
        <a:buClr>
          <a:srgbClr val="A886E0"/>
        </a:buClr>
        <a:buSzPct val="70000"/>
        <a:buFont typeface="Wingdings" charset="2"/>
        <a:buChar char="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defTabSz="457200" rtl="0" fontAlgn="base">
        <a:lnSpc>
          <a:spcPct val="95000"/>
        </a:lnSpc>
        <a:spcBef>
          <a:spcPts val="500"/>
        </a:spcBef>
        <a:spcAft>
          <a:spcPct val="0"/>
        </a:spcAft>
        <a:buClr>
          <a:srgbClr val="A886E0"/>
        </a:buClr>
        <a:buSzPct val="70000"/>
        <a:buFont typeface="Wingdings" charset="2"/>
        <a:buChar char="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defTabSz="457200" rtl="0" fontAlgn="base">
        <a:lnSpc>
          <a:spcPct val="95000"/>
        </a:lnSpc>
        <a:spcBef>
          <a:spcPts val="500"/>
        </a:spcBef>
        <a:spcAft>
          <a:spcPct val="0"/>
        </a:spcAft>
        <a:buClr>
          <a:srgbClr val="A886E0"/>
        </a:buClr>
        <a:buSzPct val="70000"/>
        <a:buFont typeface="Wingdings" charset="2"/>
        <a:buChar char="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defTabSz="457200" rtl="0" fontAlgn="base">
        <a:lnSpc>
          <a:spcPct val="95000"/>
        </a:lnSpc>
        <a:spcBef>
          <a:spcPts val="500"/>
        </a:spcBef>
        <a:spcAft>
          <a:spcPct val="0"/>
        </a:spcAft>
        <a:buClr>
          <a:srgbClr val="A886E0"/>
        </a:buClr>
        <a:buSzPct val="70000"/>
        <a:buFont typeface="Wingdings" charset="2"/>
        <a:buChar char="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defTabSz="457200" rtl="0" fontAlgn="base">
        <a:lnSpc>
          <a:spcPct val="95000"/>
        </a:lnSpc>
        <a:spcBef>
          <a:spcPts val="500"/>
        </a:spcBef>
        <a:spcAft>
          <a:spcPct val="0"/>
        </a:spcAft>
        <a:buClr>
          <a:srgbClr val="A886E0"/>
        </a:buClr>
        <a:buSzPct val="70000"/>
        <a:buFont typeface="Wingdings" charset="2"/>
        <a:buChar char="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defTabSz="457200" rtl="0" fontAlgn="base">
        <a:lnSpc>
          <a:spcPct val="95000"/>
        </a:lnSpc>
        <a:spcBef>
          <a:spcPts val="500"/>
        </a:spcBef>
        <a:spcAft>
          <a:spcPct val="0"/>
        </a:spcAft>
        <a:buClr>
          <a:srgbClr val="A886E0"/>
        </a:buClr>
        <a:buSzPct val="70000"/>
        <a:buFont typeface="Wingdings" charset="2"/>
        <a:buChar char="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/>
              <a:t>PENDEKATAN PEMBELAJARAN MATEMATIKA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Franklin Gothic Demi" pitchFamily="32" charset="0"/>
              </a:rPr>
              <a:t>Pendekatan Konstruktivis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Franklin Gothic Demi" pitchFamily="32" charset="0"/>
              </a:rPr>
              <a:t>Pendekatan Pemecahan Masalah Matematika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Franklin Gothic Demi" pitchFamily="32" charset="0"/>
              </a:rPr>
              <a:t>Pendekatan Open-Ended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latin typeface="Franklin Gothic Demi" pitchFamily="32" charset="0"/>
              </a:rPr>
              <a:t>Pendekatan Realistik</a:t>
            </a:r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>
              <a:latin typeface="Franklin Gothic Dem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Font typeface="FranklinGotTDemCon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6600">
                <a:latin typeface="FranklinGotTDemCon" pitchFamily="32" charset="0"/>
              </a:rPr>
              <a:t>Sekian terima kasih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algn="ctr">
              <a:lnSpc>
                <a:spcPct val="100000"/>
              </a:lnSpc>
              <a:spcBef>
                <a:spcPts val="12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800">
                <a:latin typeface="FranklinGotTDemCon" pitchFamily="32" charset="0"/>
              </a:rPr>
              <a:t>#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Font typeface="Franklin Gothic Dem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Franklin Gothic Demi" pitchFamily="32" charset="0"/>
              </a:rPr>
              <a:t>Pendekatan Konstruktivis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/>
              <a:t>Prinsip Utama: Pengetahuan dibangun sendiri oleh siswa.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/>
              <a:t>Guru seharusnya mengetahui pengetahuan awal yang ada pada siswa dan memanfaatkannya untuk menyampaikan materi berikutnya.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/>
              <a:t>Tujuan membangun pemahaman. Belajar menurut pandangan konstruktivis tidak menekankan untuk memperoleh pengetahuan yang banyak tanpa pemahaman.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/>
              <a:t>Guru bukan seseorang yang harus selalu diikuti jawabannya. Di dalam kelas konstruktifis para siswa diberdayakan oleh pengetahuannya sendiri. Mereka berbagi strategi penyelesaian, berdiskusi, melakukan penyelidikan untuk menyelesaikan setiap masalah.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Pendekatan Pemecahan Masalah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/>
              <a:t>Pemecahan masalah merupakan bagian dari kurikulum matematika yang sangat penting dalam proses pembelajaran maupun penyelesaiannya. 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/>
              <a:t>Siswa dimungkinkan memperoleh pengalaman menggunakan pengetahuan serta ketrampilan yang sudah dimiliki untuk diterapkan pada pemecahan masalah yang bersifat tidak rutin. 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/>
              <a:t>Melalui kegiatan ini aspek-aspek kemampuan matematika menjadi penting seperti penerapan aturan pada masalah yang tidak rutin, penemuan pola, pengeneralisasian, komunikasi matematika, dan lain-lain dapat dikembangkan secara lebih baik.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868362"/>
          </a:xfrm>
          <a:ln/>
        </p:spPr>
        <p:txBody>
          <a:bodyPr/>
          <a:lstStyle/>
          <a:p>
            <a:pPr algn="l">
              <a:lnSpc>
                <a:spcPct val="100000"/>
              </a:lnSpc>
              <a:buFont typeface="Franklin Gothic Dem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i="1">
                <a:latin typeface="Franklin Gothic Demi" pitchFamily="32" charset="0"/>
              </a:rPr>
              <a:t>Empat Fase Penyelesaian Masalah Menurut Polya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229600" cy="4678363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i="1">
                <a:latin typeface="Franklin Gothic Demi" pitchFamily="32" charset="0"/>
              </a:rPr>
              <a:t>memahami masalah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i="1">
                <a:latin typeface="Franklin Gothic Demi" pitchFamily="32" charset="0"/>
              </a:rPr>
              <a:t>merencanakan penyelesaian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i="1">
                <a:latin typeface="Franklin Gothic Demi" pitchFamily="32" charset="0"/>
              </a:rPr>
              <a:t>menyelesaikan masalah sesuai rencana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i="1">
                <a:latin typeface="Franklin Gothic Demi" pitchFamily="32" charset="0"/>
              </a:rPr>
              <a:t>melakukan pengecekan kembali terhadap semua langkah yang telah telah dikerjakan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b="1">
              <a:latin typeface="Franklin Gothic Medium Cond" pitchFamily="32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b="1">
              <a:latin typeface="Franklin Gothic Medium Cond" pitchFamily="32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>
                <a:latin typeface="Franklin Gothic Medium Cond" pitchFamily="32" charset="0"/>
              </a:rPr>
              <a:t>Ada 3 hal yang perlu dipikirkan yang berkaitan dengan pemecahan masalah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Franklin Gothic Demi" pitchFamily="32" charset="0"/>
              </a:rPr>
              <a:t>Pembelajaran melalui pemecahan masalah 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Franklin Gothic Demi" pitchFamily="32" charset="0"/>
              </a:rPr>
              <a:t>Pembelajaran tentang pemecahan masalah</a:t>
            </a: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Franklin Gothic Demi" pitchFamily="32" charset="0"/>
              </a:rPr>
              <a:t>Pembelajaran untuk pemecahan masalah.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Franklin Gothic Demi" pitchFamily="32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Soal yang merupakan “</a:t>
            </a:r>
            <a:r>
              <a:rPr lang="en-GB" i="1"/>
              <a:t>masalah”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Soal rutin biasanya mencakup aplikasi suatu prosedur matematika yang sama atau mirip dengan hal yang baru dipelajari. 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Sedangkan dalam masalah tidak rutin, untuk sampai pada prosedur yang benar diperlukan pemikiran yang lebih mendalam.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/>
              <a:t>Strategi unuk memecahkan msalah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Franklin Gothic Demi" pitchFamily="32" charset="0"/>
              </a:rPr>
              <a:t>Strategi Act It Out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Franklin Gothic Demi" pitchFamily="32" charset="0"/>
              </a:rPr>
              <a:t>Membuat Gambar atau Diagram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Franklin Gothic Demi" pitchFamily="32" charset="0"/>
              </a:rPr>
              <a:t>Menemukan Pola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Franklin Gothic Demi" pitchFamily="32" charset="0"/>
              </a:rPr>
              <a:t>Membuat Tabel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Franklin Gothic Demi" pitchFamily="32" charset="0"/>
              </a:rPr>
              <a:t>Memperhatikan Semua Kemungkinan Secara Sistematik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Franklin Gothic Demi" pitchFamily="32" charset="0"/>
              </a:rPr>
              <a:t>Tebak dan Periksa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Franklin Gothic Demi" pitchFamily="32" charset="0"/>
              </a:rPr>
              <a:t>Strategi Kerja Mundur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Franklin Gothic Demi" pitchFamily="32" charset="0"/>
              </a:rPr>
              <a:t>Membuat Model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Franklin Gothic Demi" pitchFamily="32" charset="0"/>
              </a:rPr>
              <a:t>Menyelesaikan Masalah yang Mirip atau Masalah yang lebih Mudah.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>
              <a:latin typeface="Franklin Gothic Dem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Pendekatan Open-Ended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Pembelajaran dengan Open Ended biasanya dimulai dengan memberikan problem terbuka kepada siswa. 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Kegiatan pembelajaran harus membawa siswa dalam menjawab permasalahan dengan </a:t>
            </a:r>
            <a:r>
              <a:rPr lang="en-GB" b="1" i="1"/>
              <a:t>banyak cara</a:t>
            </a:r>
            <a:r>
              <a:rPr lang="en-GB"/>
              <a:t> dan mungkin juga </a:t>
            </a:r>
            <a:r>
              <a:rPr lang="en-GB" b="1" i="1"/>
              <a:t>banyak jawaban</a:t>
            </a:r>
            <a:r>
              <a:rPr lang="en-GB"/>
              <a:t> yang benar.</a:t>
            </a:r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/>
              <a:t>Pendidikan Realistik Matematika</a:t>
            </a:r>
            <a:br>
              <a:rPr lang="en-GB" sz="4000"/>
            </a:br>
            <a:r>
              <a:rPr lang="en-GB" sz="4000"/>
              <a:t>(RME)‏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Franklin Gothic Demi" pitchFamily="32" charset="0"/>
              </a:rPr>
              <a:t>Menurut Streefland (1991) terdapat lima prinsip utama dalam belajar mengajar yang berdasar pada pengajaran realistik adalah: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Franklin Gothic Demi" pitchFamily="32" charset="0"/>
              </a:rPr>
              <a:t>Menggunakan masalah-masalah kontektual.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Franklin Gothic Demi" pitchFamily="32" charset="0"/>
              </a:rPr>
              <a:t>Menggunakan model-model, situasi, skema, dan simbol-simbol.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Franklin Gothic Demi" pitchFamily="32" charset="0"/>
              </a:rPr>
              <a:t>Membawa siswa dari tingkat informal ke tingkat formal.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Franklin Gothic Demi" pitchFamily="32" charset="0"/>
              </a:rPr>
              <a:t>Adanya kegiatan interaktif sebagai karakteristik dari proses pembelajaran matematika.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latin typeface="Franklin Gothic Demi" pitchFamily="32" charset="0"/>
              </a:rPr>
              <a:t>Intertwinning(membuat jalinan) antar topik atau antar pokok bahasan.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8588"/>
            <a:ext cx="8229600" cy="14351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Beberapa alat peraga matematika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0376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Alat untuk kekekalan Luas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Alat untuk kekekalan panjang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Alat kekekalan volume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Alat untuk teori kemungkinan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 lat untuk pengukuran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Macam-macam bangun geometri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Alat peraga untuk permainan</a:t>
            </a:r>
          </a:p>
          <a:p>
            <a:pPr algn="ctr">
              <a:lnSpc>
                <a:spcPct val="10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428</Words>
  <PresentationFormat>On-screen Show (4:3)</PresentationFormat>
  <Paragraphs>59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Garamond</vt:lpstr>
      <vt:lpstr>Wingdings</vt:lpstr>
      <vt:lpstr>Times New Roman</vt:lpstr>
      <vt:lpstr>Lucida Sans Unicode</vt:lpstr>
      <vt:lpstr>Franklin Gothic Heavy</vt:lpstr>
      <vt:lpstr>Franklin Gothic Demi</vt:lpstr>
      <vt:lpstr>Franklin Gothic Medium Cond</vt:lpstr>
      <vt:lpstr>FranklinGotTDemCon</vt:lpstr>
      <vt:lpstr>Default Design</vt:lpstr>
      <vt:lpstr>PENDEKATAN PEMBELAJARAN MATEMATIKA</vt:lpstr>
      <vt:lpstr>Pendekatan Konstruktivis</vt:lpstr>
      <vt:lpstr>Pendekatan Pemecahan Masalah</vt:lpstr>
      <vt:lpstr>Empat Fase Penyelesaian Masalah Menurut Polya</vt:lpstr>
      <vt:lpstr>Soal yang merupakan “masalah”</vt:lpstr>
      <vt:lpstr>Strategi unuk memecahkan msalah</vt:lpstr>
      <vt:lpstr>Pendekatan Open-Ended</vt:lpstr>
      <vt:lpstr>Pendidikan Realistik Matematika (RME)‏</vt:lpstr>
      <vt:lpstr>Beberapa alat peraga matematika</vt:lpstr>
      <vt:lpstr>Sekian 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MODEL-MODEL PEMBELAJARAN</dc:title>
  <dc:creator>huhu</dc:creator>
  <cp:lastModifiedBy>Zanet Online</cp:lastModifiedBy>
  <cp:revision>2</cp:revision>
  <dcterms:modified xsi:type="dcterms:W3CDTF">2012-05-05T05:03:16Z</dcterms:modified>
</cp:coreProperties>
</file>